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9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05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EDBDD-8160-4D71-9E27-B333DAF46F3C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27A7-4D0D-4AC2-9E63-71C67E68DD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782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EDBDD-8160-4D71-9E27-B333DAF46F3C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27A7-4D0D-4AC2-9E63-71C67E68DD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0812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EDBDD-8160-4D71-9E27-B333DAF46F3C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27A7-4D0D-4AC2-9E63-71C67E68DD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5408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EDBDD-8160-4D71-9E27-B333DAF46F3C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27A7-4D0D-4AC2-9E63-71C67E68DD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8872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EDBDD-8160-4D71-9E27-B333DAF46F3C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27A7-4D0D-4AC2-9E63-71C67E68DD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1381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EDBDD-8160-4D71-9E27-B333DAF46F3C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27A7-4D0D-4AC2-9E63-71C67E68DD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6785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EDBDD-8160-4D71-9E27-B333DAF46F3C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27A7-4D0D-4AC2-9E63-71C67E68DD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4063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EDBDD-8160-4D71-9E27-B333DAF46F3C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27A7-4D0D-4AC2-9E63-71C67E68DD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2941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EDBDD-8160-4D71-9E27-B333DAF46F3C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27A7-4D0D-4AC2-9E63-71C67E68DD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2826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EDBDD-8160-4D71-9E27-B333DAF46F3C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27A7-4D0D-4AC2-9E63-71C67E68DD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4418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EDBDD-8160-4D71-9E27-B333DAF46F3C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27A7-4D0D-4AC2-9E63-71C67E68DD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5373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EEDBDD-8160-4D71-9E27-B333DAF46F3C}" type="datetimeFigureOut">
              <a:rPr lang="en-IN" smtClean="0"/>
              <a:t>26-09-2022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D527A7-4D0D-4AC2-9E63-71C67E68DD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5879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identityiq/debu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identityiq/doc/javadoc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3B5DF77-5D73-4674-DBB2-57EDF45A9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80" y="46017"/>
            <a:ext cx="8858732" cy="67017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70B204-07B8-3EB5-B08A-C182C55561EE}"/>
              </a:ext>
            </a:extLst>
          </p:cNvPr>
          <p:cNvSpPr txBox="1"/>
          <p:nvPr/>
        </p:nvSpPr>
        <p:spPr>
          <a:xfrm>
            <a:off x="193783" y="565954"/>
            <a:ext cx="86360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8" indent="-214308">
              <a:buFont typeface="Arial" panose="020B0604020202020204" pitchFamily="34" charset="0"/>
              <a:buChar char="•"/>
            </a:pPr>
            <a:r>
              <a:rPr lang="en-GB" dirty="0"/>
              <a:t>SailPoint has 2 products mainly : </a:t>
            </a:r>
            <a:r>
              <a:rPr lang="en-GB" b="1" dirty="0"/>
              <a:t>IdentityIQ</a:t>
            </a:r>
            <a:r>
              <a:rPr lang="en-GB" dirty="0"/>
              <a:t> (On-premise) and </a:t>
            </a:r>
            <a:r>
              <a:rPr lang="en-GB" b="1" dirty="0" err="1"/>
              <a:t>IdentityNow</a:t>
            </a:r>
            <a:r>
              <a:rPr lang="en-GB" dirty="0"/>
              <a:t> (Cloud SaaS)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GB" dirty="0"/>
              <a:t>IdentityNow shares the architecture of IdentityIQ, so let’s start IIQ Development which applies to IdentityNow as well.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EC7350-31DB-FD29-CBE3-3B9C7D1B3768}"/>
              </a:ext>
            </a:extLst>
          </p:cNvPr>
          <p:cNvSpPr txBox="1"/>
          <p:nvPr/>
        </p:nvSpPr>
        <p:spPr>
          <a:xfrm>
            <a:off x="193783" y="1429176"/>
            <a:ext cx="8253236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What is IIQ ?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IN" sz="1600" dirty="0"/>
              <a:t>IIQ is a simple war file just like a J2EE project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IN" sz="1600" dirty="0"/>
              <a:t>IIQ follows OOPS (Object Oriented Programming Structure), so everything is an object which is represented in XML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IN" sz="1600" dirty="0"/>
              <a:t>If you learn about each individual object and how the objects are connected, there you are as a </a:t>
            </a:r>
            <a:r>
              <a:rPr lang="en-IN" sz="1600" b="1" dirty="0"/>
              <a:t>SailPoint Developer</a:t>
            </a:r>
          </a:p>
          <a:p>
            <a:r>
              <a:rPr lang="en-IN" dirty="0">
                <a:solidFill>
                  <a:srgbClr val="C00000"/>
                </a:solidFill>
              </a:rPr>
              <a:t>What Skills do I need to become SailPoint Developer ?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IN" sz="1600" dirty="0"/>
              <a:t>Bean Shell Scripting (Same as Core Java)</a:t>
            </a:r>
            <a:r>
              <a:rPr lang="en-IN" sz="1600" dirty="0">
                <a:solidFill>
                  <a:srgbClr val="FF0000"/>
                </a:solidFill>
              </a:rPr>
              <a:t>*</a:t>
            </a:r>
            <a:r>
              <a:rPr lang="en-IN" sz="1600" dirty="0"/>
              <a:t> - </a:t>
            </a:r>
            <a:r>
              <a:rPr lang="en-IN" sz="1600" dirty="0">
                <a:highlight>
                  <a:srgbClr val="FFFF00"/>
                </a:highlight>
              </a:rPr>
              <a:t>You need very basic java knowledge including OOPS, data types, if, for, while, date, exceptions, array list, hash map and file handling</a:t>
            </a:r>
            <a:r>
              <a:rPr lang="en-IN" sz="1600" dirty="0"/>
              <a:t>.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IN" sz="1600" dirty="0"/>
              <a:t>XML</a:t>
            </a:r>
            <a:r>
              <a:rPr lang="en-IN" sz="1600" dirty="0">
                <a:solidFill>
                  <a:srgbClr val="FF0000"/>
                </a:solidFill>
              </a:rPr>
              <a:t>*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IN" sz="1600" dirty="0"/>
              <a:t>SQL (you don’t use much other than in Reports or interacting with DB directly)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IN" sz="1600" dirty="0"/>
              <a:t>PowerShell (to automate Microsoft stuff including AD/Azure AD/Exchange)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IN" sz="1600" dirty="0"/>
              <a:t>HTML for forms and email templates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IN" sz="1600" dirty="0"/>
              <a:t>Apache Velocity Script for customizing email notifications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IN" sz="1600" dirty="0"/>
              <a:t>CSS, Java script (very less used in customizing email notifications)</a:t>
            </a:r>
          </a:p>
          <a:p>
            <a:r>
              <a:rPr lang="en-IN" b="1" dirty="0">
                <a:highlight>
                  <a:srgbClr val="FFFF00"/>
                </a:highlight>
              </a:rPr>
              <a:t>Notes: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IN" sz="1600" dirty="0"/>
              <a:t>IIQ stores all it’s objects in a database which is called </a:t>
            </a:r>
            <a:r>
              <a:rPr lang="en-IN" sz="1600" b="1" dirty="0"/>
              <a:t>identityiq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IN" sz="1600" dirty="0"/>
              <a:t>It has ~216 tables for every individual object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IN" sz="1600" b="1" dirty="0"/>
              <a:t>context</a:t>
            </a:r>
            <a:r>
              <a:rPr lang="en-IN" sz="1600" dirty="0"/>
              <a:t> is used to connect to database, which is available by default as an argument in entire SailPoint, you don’t need to write code to connect to DB explicitly.</a:t>
            </a:r>
          </a:p>
        </p:txBody>
      </p:sp>
    </p:spTree>
    <p:extLst>
      <p:ext uri="{BB962C8B-B14F-4D97-AF65-F5344CB8AC3E}">
        <p14:creationId xmlns:p14="http://schemas.microsoft.com/office/powerpoint/2010/main" val="588440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3D01FA-61FA-3E2D-F2BC-E5F6E2E5A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08" y="203005"/>
            <a:ext cx="8628583" cy="63257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4FD5B3-B47F-56AE-81A9-8209B7844101}"/>
              </a:ext>
            </a:extLst>
          </p:cNvPr>
          <p:cNvSpPr txBox="1"/>
          <p:nvPr/>
        </p:nvSpPr>
        <p:spPr>
          <a:xfrm>
            <a:off x="338914" y="579308"/>
            <a:ext cx="819370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#1. Identity Object</a:t>
            </a:r>
          </a:p>
          <a:p>
            <a:r>
              <a:rPr lang="en-IN" sz="1600" dirty="0"/>
              <a:t>As SailPoint IIQ is identity management tool, let’s begin with identity object</a:t>
            </a:r>
          </a:p>
          <a:p>
            <a:endParaRPr lang="en-IN" sz="1600" dirty="0"/>
          </a:p>
          <a:p>
            <a:r>
              <a:rPr lang="en-IN" sz="1600" dirty="0">
                <a:solidFill>
                  <a:srgbClr val="7030A0"/>
                </a:solidFill>
              </a:rPr>
              <a:t>How to read existing user data ?</a:t>
            </a:r>
          </a:p>
          <a:p>
            <a:endParaRPr lang="en-IN" sz="1600" dirty="0">
              <a:solidFill>
                <a:srgbClr val="7030A0"/>
              </a:solidFill>
            </a:endParaRPr>
          </a:p>
          <a:p>
            <a:r>
              <a:rPr lang="en-IN" sz="2000" i="1" dirty="0">
                <a:highlight>
                  <a:srgbClr val="FFFF00"/>
                </a:highlight>
              </a:rPr>
              <a:t>Identity idObj = context.getObjectByName(Identity.class, “123456”);</a:t>
            </a:r>
          </a:p>
          <a:p>
            <a:endParaRPr lang="en-IN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4D3712F-9484-A813-A67B-CDC2572503A2}"/>
              </a:ext>
            </a:extLst>
          </p:cNvPr>
          <p:cNvCxnSpPr>
            <a:cxnSpLocks/>
          </p:cNvCxnSpPr>
          <p:nvPr/>
        </p:nvCxnSpPr>
        <p:spPr>
          <a:xfrm flipV="1">
            <a:off x="825352" y="2155760"/>
            <a:ext cx="0" cy="2631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A8EA3A-6DC0-AEE2-3466-005290ACD751}"/>
              </a:ext>
            </a:extLst>
          </p:cNvPr>
          <p:cNvCxnSpPr>
            <a:cxnSpLocks/>
          </p:cNvCxnSpPr>
          <p:nvPr/>
        </p:nvCxnSpPr>
        <p:spPr>
          <a:xfrm flipV="1">
            <a:off x="5188702" y="2161903"/>
            <a:ext cx="0" cy="2631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30D169A-C231-494B-31C7-6774E5CBD16B}"/>
              </a:ext>
            </a:extLst>
          </p:cNvPr>
          <p:cNvCxnSpPr>
            <a:cxnSpLocks/>
          </p:cNvCxnSpPr>
          <p:nvPr/>
        </p:nvCxnSpPr>
        <p:spPr>
          <a:xfrm flipV="1">
            <a:off x="6944391" y="2187110"/>
            <a:ext cx="0" cy="2631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082E8E4-28DA-125C-19A2-9945093492E9}"/>
              </a:ext>
            </a:extLst>
          </p:cNvPr>
          <p:cNvCxnSpPr>
            <a:cxnSpLocks/>
          </p:cNvCxnSpPr>
          <p:nvPr/>
        </p:nvCxnSpPr>
        <p:spPr>
          <a:xfrm flipV="1">
            <a:off x="3696143" y="2164818"/>
            <a:ext cx="0" cy="2631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E7483DE-C2C2-47DA-2170-AAA772F6EB67}"/>
              </a:ext>
            </a:extLst>
          </p:cNvPr>
          <p:cNvCxnSpPr>
            <a:cxnSpLocks/>
          </p:cNvCxnSpPr>
          <p:nvPr/>
        </p:nvCxnSpPr>
        <p:spPr>
          <a:xfrm flipV="1">
            <a:off x="2554474" y="2171162"/>
            <a:ext cx="0" cy="2631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A537D0-6306-9BE6-2777-ACE61B7492EC}"/>
              </a:ext>
            </a:extLst>
          </p:cNvPr>
          <p:cNvCxnSpPr>
            <a:cxnSpLocks/>
          </p:cNvCxnSpPr>
          <p:nvPr/>
        </p:nvCxnSpPr>
        <p:spPr>
          <a:xfrm flipV="1">
            <a:off x="1581597" y="2166391"/>
            <a:ext cx="0" cy="2631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C542353-3D21-2C03-11F8-D4684BF7614F}"/>
              </a:ext>
            </a:extLst>
          </p:cNvPr>
          <p:cNvSpPr txBox="1"/>
          <p:nvPr/>
        </p:nvSpPr>
        <p:spPr>
          <a:xfrm>
            <a:off x="503413" y="2362574"/>
            <a:ext cx="68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Object type</a:t>
            </a:r>
            <a:endParaRPr lang="en-IN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191EC-8470-2817-0CB0-72AFE7492868}"/>
              </a:ext>
            </a:extLst>
          </p:cNvPr>
          <p:cNvSpPr txBox="1"/>
          <p:nvPr/>
        </p:nvSpPr>
        <p:spPr>
          <a:xfrm>
            <a:off x="1257265" y="2362574"/>
            <a:ext cx="795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Object name</a:t>
            </a:r>
            <a:endParaRPr lang="en-IN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7359BE-2A26-21AF-C803-AB50CEE8888A}"/>
              </a:ext>
            </a:extLst>
          </p:cNvPr>
          <p:cNvSpPr txBox="1"/>
          <p:nvPr/>
        </p:nvSpPr>
        <p:spPr>
          <a:xfrm>
            <a:off x="2114057" y="2373307"/>
            <a:ext cx="997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Database connection</a:t>
            </a:r>
            <a:endParaRPr lang="en-IN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300A2E-FD83-2F67-0EFE-81528F6316F1}"/>
              </a:ext>
            </a:extLst>
          </p:cNvPr>
          <p:cNvSpPr txBox="1"/>
          <p:nvPr/>
        </p:nvSpPr>
        <p:spPr>
          <a:xfrm>
            <a:off x="3061110" y="2401362"/>
            <a:ext cx="1366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Method to get object by name</a:t>
            </a:r>
            <a:endParaRPr lang="en-IN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5951E2-4363-79BD-8ABE-D30EB094FEF7}"/>
              </a:ext>
            </a:extLst>
          </p:cNvPr>
          <p:cNvSpPr txBox="1"/>
          <p:nvPr/>
        </p:nvSpPr>
        <p:spPr>
          <a:xfrm>
            <a:off x="4674294" y="2353341"/>
            <a:ext cx="1228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Table name to look into</a:t>
            </a:r>
            <a:endParaRPr lang="en-IN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DB6278-686C-83D9-0138-915423719C14}"/>
              </a:ext>
            </a:extLst>
          </p:cNvPr>
          <p:cNvSpPr txBox="1"/>
          <p:nvPr/>
        </p:nvSpPr>
        <p:spPr>
          <a:xfrm>
            <a:off x="6681261" y="2372615"/>
            <a:ext cx="641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User name</a:t>
            </a:r>
            <a:endParaRPr lang="en-IN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BC612C-3347-3A14-8834-CBEE48165129}"/>
              </a:ext>
            </a:extLst>
          </p:cNvPr>
          <p:cNvSpPr txBox="1"/>
          <p:nvPr/>
        </p:nvSpPr>
        <p:spPr>
          <a:xfrm>
            <a:off x="394326" y="2932926"/>
            <a:ext cx="83912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IIQ creates unique id for every object, so we can use that id as well to get identity object</a:t>
            </a:r>
          </a:p>
          <a:p>
            <a:endParaRPr lang="en-GB" sz="1600" dirty="0"/>
          </a:p>
          <a:p>
            <a:r>
              <a:rPr lang="en-IN" sz="1600" i="1" dirty="0">
                <a:highlight>
                  <a:srgbClr val="FFFF00"/>
                </a:highlight>
              </a:rPr>
              <a:t>Identity idObj = context.getObjectById(Identity.class, “0a0000057dae1f95817dae34a9d7001f”);</a:t>
            </a:r>
          </a:p>
          <a:p>
            <a:endParaRPr lang="en-IN" sz="1600" dirty="0"/>
          </a:p>
          <a:p>
            <a:r>
              <a:rPr lang="en-IN" sz="1600" dirty="0"/>
              <a:t>You can use these 2 methods </a:t>
            </a:r>
            <a:r>
              <a:rPr lang="en-IN" sz="1600" b="1" dirty="0"/>
              <a:t>goById</a:t>
            </a:r>
            <a:r>
              <a:rPr lang="en-IN" sz="1600" dirty="0"/>
              <a:t> or </a:t>
            </a:r>
            <a:r>
              <a:rPr lang="en-IN" sz="1600" b="1" dirty="0"/>
              <a:t>goByName</a:t>
            </a:r>
            <a:r>
              <a:rPr lang="en-IN" sz="1600" dirty="0"/>
              <a:t> (short form) for getting any object from IIQ DB by changing the object type and table name</a:t>
            </a:r>
          </a:p>
          <a:p>
            <a:endParaRPr lang="en-IN" sz="1600" dirty="0"/>
          </a:p>
          <a:p>
            <a:r>
              <a:rPr lang="en-IN" sz="1600" dirty="0"/>
              <a:t>This java code is almost same as </a:t>
            </a:r>
          </a:p>
          <a:p>
            <a:r>
              <a:rPr lang="en-IN" sz="1600" b="1" i="1" dirty="0">
                <a:highlight>
                  <a:srgbClr val="FFFF00"/>
                </a:highlight>
              </a:rPr>
              <a:t>SELECT * from TABLE_NAME where </a:t>
            </a:r>
            <a:r>
              <a:rPr lang="en-IN" sz="1600" b="1" i="1" dirty="0" err="1">
                <a:highlight>
                  <a:srgbClr val="FFFF00"/>
                </a:highlight>
              </a:rPr>
              <a:t>user_name</a:t>
            </a:r>
            <a:r>
              <a:rPr lang="en-IN" sz="1600" b="1" i="1" dirty="0">
                <a:highlight>
                  <a:srgbClr val="FFFF00"/>
                </a:highlight>
              </a:rPr>
              <a:t> = ‘value’;</a:t>
            </a:r>
          </a:p>
          <a:p>
            <a:endParaRPr lang="en-IN" sz="1600" dirty="0"/>
          </a:p>
          <a:p>
            <a:r>
              <a:rPr lang="en-IN" sz="1600" dirty="0"/>
              <a:t>To log this data, you can use</a:t>
            </a:r>
          </a:p>
          <a:p>
            <a:r>
              <a:rPr lang="en-IN" sz="1600" i="1" dirty="0">
                <a:highlight>
                  <a:srgbClr val="FFFF00"/>
                </a:highlight>
              </a:rPr>
              <a:t>System.out.println(idObj.toXml());</a:t>
            </a:r>
            <a:r>
              <a:rPr lang="en-IN" sz="1600" dirty="0">
                <a:highlight>
                  <a:srgbClr val="FFFF00"/>
                </a:highlight>
              </a:rPr>
              <a:t>  </a:t>
            </a:r>
            <a:r>
              <a:rPr lang="en-IN" sz="1600" dirty="0"/>
              <a:t>or </a:t>
            </a:r>
            <a:r>
              <a:rPr lang="en-IN" sz="1600" i="1" dirty="0">
                <a:highlight>
                  <a:srgbClr val="FFFF00"/>
                </a:highlight>
              </a:rPr>
              <a:t>log.error(idObj.toXml()); </a:t>
            </a:r>
            <a:r>
              <a:rPr lang="en-IN" sz="1600" dirty="0"/>
              <a:t>(log is recommended)</a:t>
            </a:r>
          </a:p>
          <a:p>
            <a:endParaRPr lang="en-IN" sz="1600" dirty="0"/>
          </a:p>
          <a:p>
            <a:r>
              <a:rPr lang="en-IN" sz="1600" dirty="0"/>
              <a:t>You can use </a:t>
            </a:r>
            <a:r>
              <a:rPr lang="en-IN" sz="1600" i="1" dirty="0">
                <a:highlight>
                  <a:srgbClr val="FFFF00"/>
                </a:highlight>
              </a:rPr>
              <a:t>return</a:t>
            </a:r>
            <a:r>
              <a:rPr lang="en-IN" sz="1600" dirty="0"/>
              <a:t> statement to print in the rule execution output</a:t>
            </a:r>
          </a:p>
        </p:txBody>
      </p:sp>
    </p:spTree>
    <p:extLst>
      <p:ext uri="{BB962C8B-B14F-4D97-AF65-F5344CB8AC3E}">
        <p14:creationId xmlns:p14="http://schemas.microsoft.com/office/powerpoint/2010/main" val="3755110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3ED2E1-85A3-B6C7-3F43-E8592523E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31" y="197899"/>
            <a:ext cx="8816938" cy="64566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38F437-1373-4477-57C6-8DD21B0ED2D8}"/>
              </a:ext>
            </a:extLst>
          </p:cNvPr>
          <p:cNvSpPr txBox="1"/>
          <p:nvPr/>
        </p:nvSpPr>
        <p:spPr>
          <a:xfrm>
            <a:off x="247974" y="547567"/>
            <a:ext cx="862525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1">
                    <a:lumMod val="75000"/>
                  </a:schemeClr>
                </a:solidFill>
              </a:rPr>
              <a:t>Creating Rule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Login to debug page </a:t>
            </a:r>
            <a:r>
              <a:rPr lang="en-IN" sz="1400" dirty="0">
                <a:hlinkClick r:id="rId3"/>
              </a:rPr>
              <a:t>http://localhost:8080/identityiq/debug</a:t>
            </a:r>
            <a:endParaRPr lang="en-I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SailPoint IIQ has in built code editor, you don’t get any suggestions on syntax, no auto complete but it recognizes the key words.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You can use IDE as well, I have seen people using Eclipse.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You can execute The Rule, you can consider it as executing main method(thread) in Java.</a:t>
            </a:r>
          </a:p>
          <a:p>
            <a:endParaRPr lang="en-IN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/>
              <a:t>Select object type as Rule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618F6B-88BD-70E7-E103-DAF1BE95E91A}"/>
              </a:ext>
            </a:extLst>
          </p:cNvPr>
          <p:cNvSpPr txBox="1"/>
          <p:nvPr/>
        </p:nvSpPr>
        <p:spPr>
          <a:xfrm>
            <a:off x="247974" y="3662819"/>
            <a:ext cx="5065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/>
              <a:t>Select an action </a:t>
            </a:r>
            <a:r>
              <a:rPr lang="en-GB" sz="1400" b="1" dirty="0"/>
              <a:t>New, </a:t>
            </a:r>
            <a:r>
              <a:rPr lang="en-GB" sz="1400" dirty="0"/>
              <a:t>which will open blank Rule</a:t>
            </a:r>
            <a:endParaRPr lang="en-IN" sz="1400" b="1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BD83CC6-0D97-73BD-6349-B2F9C156C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35" y="4026214"/>
            <a:ext cx="4443445" cy="95726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E21C6F2-6CB4-D05A-8C3B-B21EC147D6EA}"/>
              </a:ext>
            </a:extLst>
          </p:cNvPr>
          <p:cNvSpPr txBox="1"/>
          <p:nvPr/>
        </p:nvSpPr>
        <p:spPr>
          <a:xfrm>
            <a:off x="303037" y="4997552"/>
            <a:ext cx="84475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AutoNum type="arabicPeriod" startAt="5"/>
              <a:defRPr sz="1400"/>
            </a:lvl1pPr>
          </a:lstStyle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Please note that SailPoint debug editor won’t generate any default code like boilerplate for HTML in VS code, you need to type everything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Alternative is to duplicate the existing Rule by: Open any existing Rule, change the name, remove id value and save it. This will create your rule, open it and update the code in source tag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You should write </a:t>
            </a:r>
            <a:r>
              <a:rPr lang="en-GB" b="1" dirty="0">
                <a:solidFill>
                  <a:schemeClr val="accent5">
                    <a:lumMod val="50000"/>
                  </a:schemeClr>
                </a:solidFill>
              </a:rPr>
              <a:t>&amp;</a:t>
            </a:r>
            <a:r>
              <a:rPr lang="en-GB" dirty="0"/>
              <a:t> as </a:t>
            </a:r>
            <a:r>
              <a:rPr lang="en-GB" b="1" dirty="0">
                <a:solidFill>
                  <a:schemeClr val="accent5">
                    <a:lumMod val="50000"/>
                  </a:schemeClr>
                </a:solidFill>
              </a:rPr>
              <a:t>&amp;amp;</a:t>
            </a:r>
            <a:r>
              <a:rPr lang="en-GB" dirty="0"/>
              <a:t> and </a:t>
            </a:r>
            <a:r>
              <a:rPr lang="en-GB" b="1" dirty="0">
                <a:solidFill>
                  <a:schemeClr val="accent5">
                    <a:lumMod val="50000"/>
                  </a:schemeClr>
                </a:solidFill>
              </a:rPr>
              <a:t>&lt;</a:t>
            </a:r>
            <a:r>
              <a:rPr lang="en-GB" dirty="0"/>
              <a:t> as </a:t>
            </a:r>
            <a:r>
              <a:rPr lang="en-GB" b="1" dirty="0">
                <a:solidFill>
                  <a:schemeClr val="accent5">
                    <a:lumMod val="50000"/>
                  </a:schemeClr>
                </a:solidFill>
              </a:rPr>
              <a:t>&amp;</a:t>
            </a:r>
            <a:r>
              <a:rPr lang="en-GB" b="1" dirty="0" err="1">
                <a:solidFill>
                  <a:schemeClr val="accent5">
                    <a:lumMod val="50000"/>
                  </a:schemeClr>
                </a:solidFill>
              </a:rPr>
              <a:t>lt</a:t>
            </a:r>
            <a:r>
              <a:rPr lang="en-GB" b="1" dirty="0">
                <a:solidFill>
                  <a:schemeClr val="accent5">
                    <a:lumMod val="50000"/>
                  </a:schemeClr>
                </a:solidFill>
              </a:rPr>
              <a:t>; </a:t>
            </a:r>
            <a:r>
              <a:rPr lang="en-GB" dirty="0"/>
              <a:t>when you are developing in debug editor. We will discuss about this in detail later.</a:t>
            </a:r>
            <a:endParaRPr lang="en-GB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Select the Rule from dropdown, click Run Rule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C91991-3D74-7A42-343C-6C21FE22D0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554" y="2348499"/>
            <a:ext cx="8625256" cy="136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14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3D01FA-61FA-3E2D-F2BC-E5F6E2E5A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3" y="241962"/>
            <a:ext cx="8633899" cy="63448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4FD5B3-B47F-56AE-81A9-8209B7844101}"/>
              </a:ext>
            </a:extLst>
          </p:cNvPr>
          <p:cNvSpPr txBox="1"/>
          <p:nvPr/>
        </p:nvSpPr>
        <p:spPr>
          <a:xfrm>
            <a:off x="1730781" y="1325765"/>
            <a:ext cx="5207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2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A6ADCA-24AF-3B57-90DD-05A89485F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84" y="634644"/>
            <a:ext cx="8465842" cy="581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135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4FD5B3-B47F-56AE-81A9-8209B7844101}"/>
              </a:ext>
            </a:extLst>
          </p:cNvPr>
          <p:cNvSpPr txBox="1"/>
          <p:nvPr/>
        </p:nvSpPr>
        <p:spPr>
          <a:xfrm>
            <a:off x="1730781" y="1325765"/>
            <a:ext cx="5207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2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E80B61-9F62-BB4D-2DF5-15BBC3A67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34" y="-23625"/>
            <a:ext cx="8900475" cy="68183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D650CE1-9692-18CE-EB08-F1E648778AE7}"/>
              </a:ext>
            </a:extLst>
          </p:cNvPr>
          <p:cNvSpPr txBox="1"/>
          <p:nvPr/>
        </p:nvSpPr>
        <p:spPr>
          <a:xfrm>
            <a:off x="217967" y="408360"/>
            <a:ext cx="863999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IIQ is about </a:t>
            </a:r>
            <a:r>
              <a:rPr lang="en-GB" sz="1600" dirty="0">
                <a:highlight>
                  <a:srgbClr val="00FF00"/>
                </a:highlight>
              </a:rPr>
              <a:t>Reading</a:t>
            </a:r>
            <a:r>
              <a:rPr lang="en-GB" sz="1600" dirty="0"/>
              <a:t> the data also called </a:t>
            </a:r>
            <a:r>
              <a:rPr lang="en-GB" sz="1600" dirty="0">
                <a:highlight>
                  <a:srgbClr val="00FF00"/>
                </a:highlight>
              </a:rPr>
              <a:t>Aggregation</a:t>
            </a:r>
            <a:r>
              <a:rPr lang="en-GB" sz="1600" dirty="0"/>
              <a:t> or </a:t>
            </a:r>
            <a:r>
              <a:rPr lang="en-GB" sz="1600" dirty="0">
                <a:highlight>
                  <a:srgbClr val="00FF00"/>
                </a:highlight>
              </a:rPr>
              <a:t>Get</a:t>
            </a:r>
            <a:endParaRPr lang="en-IN" sz="1600" dirty="0">
              <a:highlight>
                <a:srgbClr val="00FF00"/>
              </a:highlight>
            </a:endParaRPr>
          </a:p>
          <a:p>
            <a:r>
              <a:rPr lang="en-IN" sz="1600" dirty="0"/>
              <a:t>		        </a:t>
            </a:r>
            <a:r>
              <a:rPr lang="en-IN" sz="1600" dirty="0">
                <a:highlight>
                  <a:srgbClr val="C0C0C0"/>
                </a:highlight>
              </a:rPr>
              <a:t>Writing</a:t>
            </a:r>
            <a:r>
              <a:rPr lang="en-IN" sz="1600" dirty="0"/>
              <a:t>  the data also called </a:t>
            </a:r>
            <a:r>
              <a:rPr lang="en-IN" sz="1600" dirty="0">
                <a:highlight>
                  <a:srgbClr val="C0C0C0"/>
                </a:highlight>
              </a:rPr>
              <a:t>Provisioning</a:t>
            </a:r>
            <a:r>
              <a:rPr lang="en-IN" sz="1600" dirty="0"/>
              <a:t> or </a:t>
            </a:r>
            <a:r>
              <a:rPr lang="en-IN" sz="1600" dirty="0">
                <a:highlight>
                  <a:srgbClr val="C0C0C0"/>
                </a:highlight>
              </a:rPr>
              <a:t>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Well of course, same any IAM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IIQ Development is about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This getter and setter methods is called Beans in 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Understanding IIQ API is same as: we do learn different classes in Java and their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For example, String class and its methods: contains, substring, equals, toLowercase…etc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Access IIQ API using </a:t>
            </a:r>
            <a:r>
              <a:rPr lang="en-GB" sz="1600" dirty="0">
                <a:hlinkClick r:id="rId3"/>
              </a:rPr>
              <a:t>http://localhost:8080/identityiq/doc/javadoc</a:t>
            </a:r>
            <a:endParaRPr lang="en-GB" sz="16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CEE9D73-DD99-E375-4AE1-D7E45C250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967" y="2951801"/>
            <a:ext cx="8676167" cy="3720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E0321E-7423-C569-79E4-DE2323600F4C}"/>
              </a:ext>
            </a:extLst>
          </p:cNvPr>
          <p:cNvSpPr txBox="1"/>
          <p:nvPr/>
        </p:nvSpPr>
        <p:spPr>
          <a:xfrm flipH="1">
            <a:off x="2717284" y="1175710"/>
            <a:ext cx="51512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/>
              <a:t>Get the data using IIQ getter methods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/>
              <a:t>Manipulate the data as per your requirements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/>
              <a:t>Set the data using IIQ setter methods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508509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4FD5B3-B47F-56AE-81A9-8209B7844101}"/>
              </a:ext>
            </a:extLst>
          </p:cNvPr>
          <p:cNvSpPr txBox="1"/>
          <p:nvPr/>
        </p:nvSpPr>
        <p:spPr>
          <a:xfrm>
            <a:off x="1730781" y="1325765"/>
            <a:ext cx="5207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2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546EC5-B529-3475-9721-137F436A7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97" y="38077"/>
            <a:ext cx="8930710" cy="6687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5043BE-983C-C923-85C6-9B5D964396C0}"/>
              </a:ext>
            </a:extLst>
          </p:cNvPr>
          <p:cNvSpPr txBox="1"/>
          <p:nvPr/>
        </p:nvSpPr>
        <p:spPr>
          <a:xfrm>
            <a:off x="260497" y="494319"/>
            <a:ext cx="86336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#Get the Data from Identity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You can use </a:t>
            </a:r>
            <a:r>
              <a:rPr lang="en-GB" sz="1600" dirty="0">
                <a:highlight>
                  <a:srgbClr val="FFFF00"/>
                </a:highlight>
              </a:rPr>
              <a:t>getAttribute() </a:t>
            </a:r>
            <a:r>
              <a:rPr lang="en-GB" sz="1600" dirty="0"/>
              <a:t>method to extract any attribute by passing attribute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As I mentioned earlier, IIQ represents objects in XML format as &lt;Key, Value&gt; pairs, for example</a:t>
            </a:r>
          </a:p>
          <a:p>
            <a:endParaRPr lang="en-GB" dirty="0"/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CF31FF-B926-8893-FF25-82AAA94ED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84" y="3198230"/>
            <a:ext cx="8702750" cy="22574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5419B5-4BA8-7BBE-0F61-CA0691F2D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892" y="1402361"/>
            <a:ext cx="8692119" cy="17192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41FC20F-F25A-A687-7AE7-540DBF7DA8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554" y="5532235"/>
            <a:ext cx="3095648" cy="98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14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4FD5B3-B47F-56AE-81A9-8209B7844101}"/>
              </a:ext>
            </a:extLst>
          </p:cNvPr>
          <p:cNvSpPr txBox="1"/>
          <p:nvPr/>
        </p:nvSpPr>
        <p:spPr>
          <a:xfrm>
            <a:off x="1730781" y="1325765"/>
            <a:ext cx="5207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2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7DE997-4CEC-209E-5A56-D4117E68F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1" y="0"/>
            <a:ext cx="9047115" cy="67835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49E1B5-1673-0CCE-4215-9C603A05A7E6}"/>
              </a:ext>
            </a:extLst>
          </p:cNvPr>
          <p:cNvSpPr txBox="1"/>
          <p:nvPr/>
        </p:nvSpPr>
        <p:spPr>
          <a:xfrm>
            <a:off x="106519" y="356340"/>
            <a:ext cx="8588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#Set the data to Identity Object</a:t>
            </a:r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005111-3524-8FBD-6EBD-1BC6E92F3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91" y="734499"/>
            <a:ext cx="8702572" cy="30575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BDA34B-E436-FCD9-7744-D2B2AA2DD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02" y="4411932"/>
            <a:ext cx="5991269" cy="22193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8FE546-AB21-34E5-521B-1EA29A32D220}"/>
              </a:ext>
            </a:extLst>
          </p:cNvPr>
          <p:cNvSpPr txBox="1"/>
          <p:nvPr/>
        </p:nvSpPr>
        <p:spPr>
          <a:xfrm>
            <a:off x="117151" y="3840868"/>
            <a:ext cx="8782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After executing the Rule, either checking the Identity object in Debug or in Identity Warehouse or now you know how to get attributes using code</a:t>
            </a:r>
          </a:p>
        </p:txBody>
      </p:sp>
    </p:spTree>
    <p:extLst>
      <p:ext uri="{BB962C8B-B14F-4D97-AF65-F5344CB8AC3E}">
        <p14:creationId xmlns:p14="http://schemas.microsoft.com/office/powerpoint/2010/main" val="1591322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4FD5B3-B47F-56AE-81A9-8209B7844101}"/>
              </a:ext>
            </a:extLst>
          </p:cNvPr>
          <p:cNvSpPr txBox="1"/>
          <p:nvPr/>
        </p:nvSpPr>
        <p:spPr>
          <a:xfrm>
            <a:off x="1730781" y="1325765"/>
            <a:ext cx="5207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2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D9B208-2D80-8258-B088-19447C225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8" y="-4713"/>
            <a:ext cx="9034562" cy="67337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009158-F2E2-A93F-3E8E-F39569BC8F00}"/>
              </a:ext>
            </a:extLst>
          </p:cNvPr>
          <p:cNvSpPr txBox="1"/>
          <p:nvPr/>
        </p:nvSpPr>
        <p:spPr>
          <a:xfrm>
            <a:off x="159434" y="499307"/>
            <a:ext cx="874425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Identity object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Below are some of the commonly used methods on Identity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We haven’t discussed what is Bundle, Link, Workgroup objects. We will cover them in coming sessions.</a:t>
            </a:r>
            <a:endParaRPr lang="en-IN" sz="1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8162955-6F1A-9961-1678-B27D7C5BA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72" y="1384698"/>
            <a:ext cx="8735582" cy="52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93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333</TotalTime>
  <Words>856</Words>
  <Application>Microsoft Office PowerPoint</Application>
  <PresentationFormat>On-screen Show (4:3)</PresentationFormat>
  <Paragraphs>76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Krishna Mummadi</dc:creator>
  <cp:lastModifiedBy>Krishna Mummadi</cp:lastModifiedBy>
  <cp:revision>31</cp:revision>
  <dcterms:created xsi:type="dcterms:W3CDTF">2022-09-24T13:38:10Z</dcterms:created>
  <dcterms:modified xsi:type="dcterms:W3CDTF">2022-09-26T17:01:46Z</dcterms:modified>
</cp:coreProperties>
</file>